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9" r:id="rId2"/>
    <p:sldId id="37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24282B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51618"/>
    <a:srgbClr val="24282B"/>
    <a:srgbClr val="A07933"/>
    <a:srgbClr val="B5A89C"/>
    <a:srgbClr val="AF170F"/>
    <a:srgbClr val="203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/>
    <p:restoredTop sz="94473"/>
  </p:normalViewPr>
  <p:slideViewPr>
    <p:cSldViewPr snapToGrid="0" snapToObjects="1">
      <p:cViewPr varScale="1">
        <p:scale>
          <a:sx n="53" d="100"/>
          <a:sy n="53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7F3FB33-4981-387C-9EF0-C11F20F1C2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5E34B6-0091-8B1A-1A90-CAEF88563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E0B3D-9706-4046-8120-7DCE01EC311B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5F4AE3-7FBF-E6EB-6817-233AA266D0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F58A17-B0B5-7FE8-8F4E-96DD7D95A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ABF1D-09F6-45B2-81CC-D8CB2AA341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3962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7" name="Shape 6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882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Master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0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.jpg"/>
          <p:cNvSpPr>
            <a:spLocks noGrp="1"/>
          </p:cNvSpPr>
          <p:nvPr>
            <p:ph type="pic" sz="quarter" idx="13"/>
          </p:nvPr>
        </p:nvSpPr>
        <p:spPr>
          <a:xfrm>
            <a:off x="9271000" y="8026320"/>
            <a:ext cx="5842151" cy="368823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Titeltext"/>
          <p:cNvSpPr txBox="1">
            <a:spLocks noGrp="1"/>
          </p:cNvSpPr>
          <p:nvPr>
            <p:ph type="title"/>
          </p:nvPr>
        </p:nvSpPr>
        <p:spPr>
          <a:xfrm>
            <a:off x="2027039" y="2025848"/>
            <a:ext cx="20317222" cy="178276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1200" spc="560">
                <a:solidFill>
                  <a:srgbClr val="212121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660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2027039" y="4577079"/>
            <a:ext cx="20317222" cy="5848133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8400" b="1">
                <a:solidFill>
                  <a:srgbClr val="21212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algn="ctr">
              <a:lnSpc>
                <a:spcPct val="100000"/>
              </a:lnSpc>
              <a:defRPr sz="2200" spc="110">
                <a:solidFill>
                  <a:srgbClr val="21212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lnSpc>
                <a:spcPct val="100000"/>
              </a:lnSpc>
              <a:spcBef>
                <a:spcPts val="5900"/>
              </a:spcBef>
              <a:defRPr>
                <a:solidFill>
                  <a:srgbClr val="5E5E5E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>
              <a:lnSpc>
                <a:spcPct val="100000"/>
              </a:lnSpc>
              <a:spcBef>
                <a:spcPts val="4500"/>
              </a:spcBef>
              <a:defRPr>
                <a:solidFill>
                  <a:srgbClr val="929292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algn="ctr">
              <a:lnSpc>
                <a:spcPct val="100000"/>
              </a:lnSpc>
              <a:defRPr>
                <a:solidFill>
                  <a:srgbClr val="009193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6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1848960" y="12319000"/>
            <a:ext cx="460300" cy="533400"/>
          </a:xfrm>
          <a:prstGeom prst="rect">
            <a:avLst/>
          </a:prstGeom>
        </p:spPr>
        <p:txBody>
          <a:bodyPr wrap="none"/>
          <a:lstStyle>
            <a:lvl1pPr marL="0" indent="0" algn="l">
              <a:spcBef>
                <a:spcPts val="4500"/>
              </a:spcBef>
              <a:buSzTx/>
              <a:buNone/>
              <a:defRPr sz="2800">
                <a:solidFill>
                  <a:srgbClr val="797979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Titeltext"/>
          <p:cNvSpPr txBox="1">
            <a:spLocks noGrp="1"/>
          </p:cNvSpPr>
          <p:nvPr>
            <p:ph type="title"/>
          </p:nvPr>
        </p:nvSpPr>
        <p:spPr>
          <a:xfrm>
            <a:off x="2027039" y="2025848"/>
            <a:ext cx="20317222" cy="178276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1200" spc="560">
                <a:solidFill>
                  <a:srgbClr val="212121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66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2027039" y="4577079"/>
            <a:ext cx="20317222" cy="5848133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8400" b="1">
                <a:solidFill>
                  <a:srgbClr val="21212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algn="ctr">
              <a:lnSpc>
                <a:spcPct val="100000"/>
              </a:lnSpc>
              <a:defRPr sz="2200" spc="110">
                <a:solidFill>
                  <a:srgbClr val="21212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>
              <a:lnSpc>
                <a:spcPct val="100000"/>
              </a:lnSpc>
              <a:spcBef>
                <a:spcPts val="5900"/>
              </a:spcBef>
              <a:defRPr>
                <a:solidFill>
                  <a:srgbClr val="5E5E5E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>
              <a:lnSpc>
                <a:spcPct val="100000"/>
              </a:lnSpc>
              <a:spcBef>
                <a:spcPts val="4500"/>
              </a:spcBef>
              <a:defRPr>
                <a:solidFill>
                  <a:srgbClr val="929292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algn="ctr">
              <a:lnSpc>
                <a:spcPct val="100000"/>
              </a:lnSpc>
              <a:defRPr>
                <a:solidFill>
                  <a:srgbClr val="009193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7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1848960" y="12319000"/>
            <a:ext cx="460300" cy="533400"/>
          </a:xfrm>
          <a:prstGeom prst="rect">
            <a:avLst/>
          </a:prstGeom>
        </p:spPr>
        <p:txBody>
          <a:bodyPr wrap="none"/>
          <a:lstStyle>
            <a:lvl1pPr marL="0" indent="0" algn="l">
              <a:spcBef>
                <a:spcPts val="4500"/>
              </a:spcBef>
              <a:buSzTx/>
              <a:buNone/>
              <a:defRPr sz="2800">
                <a:solidFill>
                  <a:srgbClr val="797979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"/>
          <p:cNvSpPr txBox="1"/>
          <p:nvPr userDrawn="1"/>
        </p:nvSpPr>
        <p:spPr>
          <a:xfrm>
            <a:off x="21243851" y="12418828"/>
            <a:ext cx="1870149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419100" indent="-292100" algn="r">
              <a:buSzPct val="100000"/>
              <a:buChar char="-"/>
              <a:defRPr sz="2400">
                <a:latin typeface="+mn-lt"/>
                <a:ea typeface="+mn-ea"/>
                <a:cs typeface="+mn-cs"/>
                <a:sym typeface="Proxima Nova"/>
              </a:defRPr>
            </a:pPr>
            <a:fld id="{86CB4B4D-7CA3-9044-876B-883B54F8677D}" type="slidenum">
              <a:t>‹N°›</a:t>
            </a:fld>
            <a:r>
              <a:t>￼</a:t>
            </a:r>
          </a:p>
        </p:txBody>
      </p:sp>
      <p:sp>
        <p:nvSpPr>
          <p:cNvPr id="3" name="Titeltext"/>
          <p:cNvSpPr txBox="1">
            <a:spLocks noGrp="1"/>
          </p:cNvSpPr>
          <p:nvPr>
            <p:ph type="title"/>
          </p:nvPr>
        </p:nvSpPr>
        <p:spPr>
          <a:xfrm>
            <a:off x="730250" y="4749800"/>
            <a:ext cx="20828001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Titeltext</a:t>
            </a:r>
          </a:p>
        </p:txBody>
      </p:sp>
      <p:sp>
        <p:nvSpPr>
          <p:cNvPr id="4" name="Textebene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721" r:id="rId3"/>
    <p:sldLayoutId id="2147483722" r:id="rId4"/>
  </p:sldLayoutIdLst>
  <p:transition spd="med"/>
  <p:hf sldNum="0" hdr="0" ftr="0" dt="0"/>
  <p:txStyles>
    <p:titleStyle>
      <a:lvl1pPr marL="0" marR="0" indent="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1pPr>
      <a:lvl2pPr marL="0" marR="0" indent="2286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2pPr>
      <a:lvl3pPr marL="0" marR="0" indent="4572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3pPr>
      <a:lvl4pPr marL="0" marR="0" indent="6858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4pPr>
      <a:lvl5pPr marL="0" marR="0" indent="9144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5pPr>
      <a:lvl6pPr marL="0" marR="0" indent="11430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6pPr>
      <a:lvl7pPr marL="0" marR="0" indent="13716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7pPr>
      <a:lvl8pPr marL="0" marR="0" indent="16002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8pPr>
      <a:lvl9pPr marL="0" marR="0" indent="1828800" algn="l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222222"/>
          </a:solidFill>
          <a:uFillTx/>
          <a:latin typeface="+mj-lt"/>
          <a:ea typeface="+mj-ea"/>
          <a:cs typeface="+mj-cs"/>
          <a:sym typeface="Proxima Nova Semibold"/>
        </a:defRPr>
      </a:lvl9pPr>
    </p:titleStyle>
    <p:bodyStyle>
      <a:lvl1pPr marL="0" marR="0" indent="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1pPr>
      <a:lvl2pPr marL="0" marR="0" indent="2286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2pPr>
      <a:lvl3pPr marL="0" marR="0" indent="4572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3pPr>
      <a:lvl4pPr marL="0" marR="0" indent="6858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4pPr>
      <a:lvl5pPr marL="0" marR="0" indent="9144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5pPr>
      <a:lvl6pPr marL="0" marR="0" indent="11430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6pPr>
      <a:lvl7pPr marL="0" marR="0" indent="13716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7pPr>
      <a:lvl8pPr marL="0" marR="0" indent="16002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8pPr>
      <a:lvl9pPr marL="0" marR="0" indent="1828800" algn="l" defTabSz="8255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222222"/>
          </a:solidFill>
          <a:uFillTx/>
          <a:latin typeface="+mn-lt"/>
          <a:ea typeface="+mn-ea"/>
          <a:cs typeface="+mn-cs"/>
          <a:sym typeface="Proxima Nova"/>
        </a:defRPr>
      </a:lvl9pPr>
    </p:bodyStyle>
    <p:otherStyle>
      <a:lvl1pPr marL="419100" marR="0" indent="-2921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-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1pPr>
      <a:lvl2pPr marL="928076" marR="0" indent="-293076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2pPr>
      <a:lvl3pPr marL="1563076" marR="0" indent="-293076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3pPr>
      <a:lvl4pPr marL="2198076" marR="0" indent="-293076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4pPr>
      <a:lvl5pPr marL="2833076" marR="0" indent="-293076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5pPr>
      <a:lvl6pPr marL="3468077" marR="0" indent="-293077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6pPr>
      <a:lvl7pPr marL="4103077" marR="0" indent="-293077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7pPr>
      <a:lvl8pPr marL="4738077" marR="0" indent="-293077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8pPr>
      <a:lvl9pPr marL="5373077" marR="0" indent="-293077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2C5A3B-D0C5-DEDB-5A47-943E36BAFA44}"/>
              </a:ext>
            </a:extLst>
          </p:cNvPr>
          <p:cNvSpPr/>
          <p:nvPr/>
        </p:nvSpPr>
        <p:spPr>
          <a:xfrm>
            <a:off x="0" y="-186611"/>
            <a:ext cx="24384000" cy="13902612"/>
          </a:xfrm>
          <a:prstGeom prst="rect">
            <a:avLst/>
          </a:prstGeom>
          <a:solidFill>
            <a:schemeClr val="bg2">
              <a:lumMod val="1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4" name="Image 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590737C-D6C4-CDEF-D907-BB7EFF6F63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100" y="5853933"/>
            <a:ext cx="7187788" cy="200813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73E4E3D-601A-B069-5237-EFBC2D89F139}"/>
              </a:ext>
            </a:extLst>
          </p:cNvPr>
          <p:cNvSpPr txBox="1"/>
          <p:nvPr/>
        </p:nvSpPr>
        <p:spPr>
          <a:xfrm>
            <a:off x="791556" y="4712083"/>
            <a:ext cx="410369" cy="41052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spc="60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book" panose="02000503020000020003" pitchFamily="2" charset="0"/>
                <a:sym typeface="Proxima Nova Medium"/>
              </a:rPr>
              <a:t>NOTRE </a:t>
            </a:r>
            <a:r>
              <a:rPr kumimoji="0" lang="fr-FR" sz="2000" b="1" i="0" u="none" strike="noStrike" cap="none" spc="60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roman" panose="020B0503020203020204" pitchFamily="34" charset="0"/>
                <a:sym typeface="Proxima Nova Medium"/>
              </a:rPr>
              <a:t>IDENTITÉ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1E529A-8039-74E9-962E-10937C1BEFF3}"/>
              </a:ext>
            </a:extLst>
          </p:cNvPr>
          <p:cNvSpPr txBox="1"/>
          <p:nvPr/>
        </p:nvSpPr>
        <p:spPr>
          <a:xfrm>
            <a:off x="23387259" y="4805388"/>
            <a:ext cx="410369" cy="41052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270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spc="60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venir roman" panose="020B0503020203020204" pitchFamily="34" charset="0"/>
                <a:sym typeface="Proxima Nova Medium"/>
              </a:rPr>
              <a:t>NOS EXPERTISES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18FA72A-E597-CA83-D612-C26A08936016}"/>
              </a:ext>
            </a:extLst>
          </p:cNvPr>
          <p:cNvSpPr txBox="1"/>
          <p:nvPr/>
        </p:nvSpPr>
        <p:spPr>
          <a:xfrm>
            <a:off x="8243650" y="12534458"/>
            <a:ext cx="875672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2000" b="1" spc="600" dirty="0">
                <a:solidFill>
                  <a:schemeClr val="bg1"/>
                </a:solidFill>
                <a:latin typeface="Avenir roman" panose="020B0503020203020204" pitchFamily="34" charset="0"/>
              </a:rPr>
              <a:t>ÉCRIVONS</a:t>
            </a:r>
            <a:r>
              <a:rPr lang="fr-FR" sz="2000" b="1" spc="600" dirty="0">
                <a:solidFill>
                  <a:schemeClr val="bg1"/>
                </a:solidFill>
                <a:latin typeface="Avenir book" panose="02000503020000020003" pitchFamily="2" charset="0"/>
              </a:rPr>
              <a:t> ENSEMBLE LE FUTUR DE VOS LIEUX</a:t>
            </a:r>
            <a:endParaRPr kumimoji="0" lang="fr-FR" sz="2000" b="1" i="0" u="none" strike="noStrike" cap="none" spc="60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venir book" panose="02000503020000020003" pitchFamily="2" charset="0"/>
              <a:sym typeface="Proxima Nova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408044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>
            <a:extLst>
              <a:ext uri="{FF2B5EF4-FFF2-40B4-BE49-F238E27FC236}">
                <a16:creationId xmlns:a16="http://schemas.microsoft.com/office/drawing/2014/main" id="{E106BC34-DF11-F749-ABEF-A07781DD2436}"/>
              </a:ext>
            </a:extLst>
          </p:cNvPr>
          <p:cNvSpPr txBox="1"/>
          <p:nvPr/>
        </p:nvSpPr>
        <p:spPr>
          <a:xfrm>
            <a:off x="651812" y="2499079"/>
            <a:ext cx="7834959" cy="431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l">
              <a:lnSpc>
                <a:spcPct val="90000"/>
              </a:lnSpc>
              <a:defRPr sz="7600">
                <a:solidFill>
                  <a:srgbClr val="222222"/>
                </a:solidFill>
                <a:latin typeface="+mj-lt"/>
                <a:ea typeface="+mj-ea"/>
                <a:cs typeface="+mj-cs"/>
                <a:sym typeface="Proxima Nova Semibold"/>
              </a:defRPr>
            </a:lvl1pPr>
          </a:lstStyle>
          <a:p>
            <a:r>
              <a:rPr lang="fr-FR" sz="2400" dirty="0">
                <a:latin typeface="Ridley Grotesk medium" panose="00000600000000000000" pitchFamily="50" charset="0"/>
              </a:rPr>
              <a:t>Notre histoire</a:t>
            </a:r>
            <a:endParaRPr sz="2400" dirty="0">
              <a:latin typeface="Ridley Grotesk medium" panose="00000600000000000000" pitchFamily="50" charset="0"/>
            </a:endParaRP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8C9143E3-22ED-2D4C-9CA7-1D7D61C5F962}"/>
              </a:ext>
            </a:extLst>
          </p:cNvPr>
          <p:cNvSpPr txBox="1"/>
          <p:nvPr/>
        </p:nvSpPr>
        <p:spPr>
          <a:xfrm>
            <a:off x="610503" y="4556972"/>
            <a:ext cx="5136073" cy="3713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lnSpc>
                <a:spcPct val="120000"/>
              </a:lnSpc>
              <a:defRPr sz="3000">
                <a:solidFill>
                  <a:srgbClr val="222222"/>
                </a:solidFill>
                <a:latin typeface="+mn-lt"/>
                <a:ea typeface="+mn-ea"/>
                <a:cs typeface="+mn-cs"/>
                <a:sym typeface="Proxima Nova"/>
              </a:defRPr>
            </a:pP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venir roman" panose="020B0503020203020204" pitchFamily="34" charset="0"/>
              </a:rPr>
              <a:t>Isospace est passé du statut d’une modeste PME spécialiste en cloisons qui s’était installée dans un ancien garage désaffecté à un véritable groupe expert en aménagement et agencement de lieux et d’espaces.</a:t>
            </a:r>
          </a:p>
          <a:p>
            <a:pPr algn="just">
              <a:lnSpc>
                <a:spcPct val="120000"/>
              </a:lnSpc>
              <a:defRPr sz="3000">
                <a:solidFill>
                  <a:srgbClr val="222222"/>
                </a:solidFill>
                <a:latin typeface="+mn-lt"/>
                <a:ea typeface="+mn-ea"/>
                <a:cs typeface="+mn-cs"/>
                <a:sym typeface="Proxima Nova"/>
              </a:defRPr>
            </a:pPr>
            <a:endParaRPr lang="fr-FR" sz="1800" b="0" i="0" u="none" strike="noStrike" dirty="0">
              <a:solidFill>
                <a:srgbClr val="000000"/>
              </a:solidFill>
              <a:effectLst/>
              <a:latin typeface="Avenir roman" panose="020B0503020203020204" pitchFamily="34" charset="0"/>
            </a:endParaRPr>
          </a:p>
          <a:p>
            <a:pPr algn="just">
              <a:lnSpc>
                <a:spcPct val="120000"/>
              </a:lnSpc>
              <a:defRPr sz="3000">
                <a:solidFill>
                  <a:srgbClr val="222222"/>
                </a:solidFill>
                <a:latin typeface="+mn-lt"/>
                <a:ea typeface="+mn-ea"/>
                <a:cs typeface="+mn-cs"/>
                <a:sym typeface="Proxima Nova"/>
              </a:defRPr>
            </a:pPr>
            <a:r>
              <a:rPr lang="fr-FR" sz="1800" dirty="0">
                <a:solidFill>
                  <a:srgbClr val="000000"/>
                </a:solidFill>
                <a:latin typeface="Avenir roman" panose="020B0503020203020204" pitchFamily="34" charset="0"/>
              </a:rPr>
              <a:t>Aujourd’hui, isospace c’est près de </a:t>
            </a:r>
            <a:r>
              <a:rPr lang="fr-FR" sz="1800" b="1" dirty="0">
                <a:solidFill>
                  <a:srgbClr val="000000"/>
                </a:solidFill>
                <a:latin typeface="Avenir roman" panose="020B0503020203020204" pitchFamily="34" charset="0"/>
              </a:rPr>
              <a:t>100 salariés</a:t>
            </a:r>
            <a:r>
              <a:rPr lang="fr-FR" sz="1800" dirty="0">
                <a:solidFill>
                  <a:srgbClr val="000000"/>
                </a:solidFill>
                <a:latin typeface="Avenir roman" panose="020B0503020203020204" pitchFamily="34" charset="0"/>
              </a:rPr>
              <a:t>, </a:t>
            </a:r>
            <a:r>
              <a:rPr lang="fr-FR" sz="1800" b="1" dirty="0">
                <a:solidFill>
                  <a:srgbClr val="000000"/>
                </a:solidFill>
                <a:latin typeface="Avenir roman" panose="020B0503020203020204" pitchFamily="34" charset="0"/>
              </a:rPr>
              <a:t>400 projets </a:t>
            </a:r>
            <a:r>
              <a:rPr lang="fr-FR" sz="1800" dirty="0">
                <a:solidFill>
                  <a:srgbClr val="000000"/>
                </a:solidFill>
                <a:latin typeface="Avenir roman" panose="020B0503020203020204" pitchFamily="34" charset="0"/>
              </a:rPr>
              <a:t>chaque année partout en France et un chiffre de </a:t>
            </a:r>
            <a:r>
              <a:rPr lang="fr-FR" sz="1800" b="1" dirty="0">
                <a:solidFill>
                  <a:srgbClr val="000000"/>
                </a:solidFill>
                <a:latin typeface="Avenir roman" panose="020B0503020203020204" pitchFamily="34" charset="0"/>
              </a:rPr>
              <a:t>30 millions de chiffre d’affaires en 2022</a:t>
            </a:r>
            <a:r>
              <a:rPr lang="fr-FR" sz="1800" dirty="0">
                <a:solidFill>
                  <a:srgbClr val="000000"/>
                </a:solidFill>
                <a:latin typeface="Avenir roman" panose="020B0503020203020204" pitchFamily="34" charset="0"/>
              </a:rPr>
              <a:t>.</a:t>
            </a:r>
            <a:endParaRPr lang="fr-FR" sz="1800" b="0" i="0" u="none" strike="noStrike" dirty="0">
              <a:solidFill>
                <a:srgbClr val="000000"/>
              </a:solidFill>
              <a:effectLst/>
              <a:latin typeface="Avenir roman" panose="020B0503020203020204" pitchFamily="34" charset="0"/>
            </a:endParaRPr>
          </a:p>
          <a:p>
            <a:pPr algn="just">
              <a:lnSpc>
                <a:spcPct val="120000"/>
              </a:lnSpc>
              <a:defRPr sz="3000">
                <a:solidFill>
                  <a:srgbClr val="222222"/>
                </a:solidFill>
                <a:latin typeface="+mn-lt"/>
                <a:ea typeface="+mn-ea"/>
                <a:cs typeface="+mn-cs"/>
                <a:sym typeface="Proxima Nova"/>
              </a:defRPr>
            </a:pPr>
            <a:endParaRPr lang="fr-FR" sz="1800" dirty="0">
              <a:solidFill>
                <a:srgbClr val="000000"/>
              </a:solidFill>
            </a:endParaRPr>
          </a:p>
          <a:p>
            <a:pPr algn="l">
              <a:lnSpc>
                <a:spcPct val="120000"/>
              </a:lnSpc>
              <a:defRPr sz="3000">
                <a:solidFill>
                  <a:srgbClr val="222222"/>
                </a:solidFill>
                <a:latin typeface="+mn-lt"/>
                <a:ea typeface="+mn-ea"/>
                <a:cs typeface="+mn-cs"/>
                <a:sym typeface="Proxima Nova"/>
              </a:defRPr>
            </a:pPr>
            <a:endParaRPr sz="1800" dirty="0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539E36F4-0514-E941-BE8F-C60689608624}"/>
              </a:ext>
            </a:extLst>
          </p:cNvPr>
          <p:cNvSpPr txBox="1"/>
          <p:nvPr/>
        </p:nvSpPr>
        <p:spPr>
          <a:xfrm>
            <a:off x="610503" y="8017974"/>
            <a:ext cx="5136073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just"/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venir roman" panose="020B0503020203020204" pitchFamily="34" charset="0"/>
              </a:rPr>
              <a:t>Nous aimons autant penser les projets que les réaliser. De la conception à la réalisation jusqu’au recyclage des matériaux. Isospace explore l’ensemble du spectre de la gestion de l’espace sans se détourner de l’essence même de son activité :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venir roman" panose="020B0503020203020204" pitchFamily="34" charset="0"/>
              </a:rPr>
              <a:t>le bien-être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venir roman" panose="020B0503020203020204" pitchFamily="34" charset="0"/>
              </a:rPr>
              <a:t>.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0841344D-C8B7-1C42-BCE1-751F799ACC36}"/>
              </a:ext>
            </a:extLst>
          </p:cNvPr>
          <p:cNvSpPr txBox="1"/>
          <p:nvPr/>
        </p:nvSpPr>
        <p:spPr>
          <a:xfrm>
            <a:off x="676733" y="3142556"/>
            <a:ext cx="9703297" cy="529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l">
              <a:defRPr sz="4200" cap="all" spc="126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</a:lstStyle>
          <a:p>
            <a:r>
              <a:rPr lang="fr-FR" sz="1400" dirty="0">
                <a:latin typeface="Avenir Heavy" panose="020B0703020203020204" pitchFamily="34" charset="0"/>
              </a:rPr>
              <a:t>25 ans que nous concevons et réalisons des projets d’aménagement, D’agencement et de rénovation partout en France.</a:t>
            </a:r>
            <a:endParaRPr sz="1400" dirty="0">
              <a:latin typeface="Avenir Heavy" panose="020B0703020203020204" pitchFamily="34" charset="0"/>
            </a:endParaRPr>
          </a:p>
        </p:txBody>
      </p:sp>
      <p:pic>
        <p:nvPicPr>
          <p:cNvPr id="14" name="Espace réservé pour une image  13" descr="Une image contenant bâtiment, sombre&#10;&#10;Description générée automatiquement">
            <a:extLst>
              <a:ext uri="{FF2B5EF4-FFF2-40B4-BE49-F238E27FC236}">
                <a16:creationId xmlns:a16="http://schemas.microsoft.com/office/drawing/2014/main" id="{E291E6DD-8AB1-BD62-929F-BF141212E3B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06" b="12406"/>
          <a:stretch>
            <a:fillRect/>
          </a:stretch>
        </p:blipFill>
        <p:spPr>
          <a:xfrm>
            <a:off x="5913736" y="5298696"/>
            <a:ext cx="3254420" cy="4196606"/>
          </a:xfr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52DE1B2-C292-BA66-88CE-716D7CAC83F8}"/>
              </a:ext>
            </a:extLst>
          </p:cNvPr>
          <p:cNvSpPr txBox="1"/>
          <p:nvPr/>
        </p:nvSpPr>
        <p:spPr>
          <a:xfrm>
            <a:off x="11885736" y="1168507"/>
            <a:ext cx="8669487" cy="48827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lnSpc>
                <a:spcPct val="90000"/>
              </a:lnSpc>
              <a:defRPr sz="3600">
                <a:solidFill>
                  <a:srgbClr val="222222"/>
                </a:solidFill>
                <a:latin typeface="Ridley Grotesk medium" panose="00000600000000000000" pitchFamily="50" charset="0"/>
                <a:ea typeface="+mj-ea"/>
                <a:cs typeface="+mj-cs"/>
              </a:defRPr>
            </a:lvl1pPr>
          </a:lstStyle>
          <a:p>
            <a:r>
              <a:rPr lang="fr-FR" sz="2800" dirty="0"/>
              <a:t>Les missions proposées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70AEE1-4078-07B4-12BE-6F46F842FF55}"/>
              </a:ext>
            </a:extLst>
          </p:cNvPr>
          <p:cNvSpPr txBox="1"/>
          <p:nvPr/>
        </p:nvSpPr>
        <p:spPr>
          <a:xfrm>
            <a:off x="651812" y="1203510"/>
            <a:ext cx="9703297" cy="590931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l">
              <a:lnSpc>
                <a:spcPct val="90000"/>
              </a:lnSpc>
              <a:defRPr sz="3600">
                <a:solidFill>
                  <a:srgbClr val="222222"/>
                </a:solidFill>
                <a:latin typeface="Ridley Grotesk medium" panose="00000600000000000000" pitchFamily="50" charset="0"/>
                <a:ea typeface="+mj-ea"/>
                <a:cs typeface="+mj-cs"/>
              </a:defRPr>
            </a:lvl1pPr>
          </a:lstStyle>
          <a:p>
            <a:r>
              <a:rPr lang="fr-FR" dirty="0"/>
              <a:t>Recrutement : </a:t>
            </a:r>
            <a:r>
              <a:rPr lang="fr-FR" dirty="0" err="1"/>
              <a:t>Chargé.e</a:t>
            </a:r>
            <a:r>
              <a:rPr lang="fr-FR" dirty="0"/>
              <a:t> d’Affaires Merchandising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1A20B5A-F5AE-0EF8-4D94-0F6A7F0047F8}"/>
              </a:ext>
            </a:extLst>
          </p:cNvPr>
          <p:cNvSpPr txBox="1"/>
          <p:nvPr/>
        </p:nvSpPr>
        <p:spPr>
          <a:xfrm>
            <a:off x="11885736" y="1696059"/>
            <a:ext cx="11143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/>
            <a:r>
              <a:rPr lang="fr-FR" sz="1800" b="0" i="0" dirty="0">
                <a:effectLst/>
                <a:latin typeface="Avenir roman" panose="020B0503020203020204"/>
              </a:rPr>
              <a:t>Rattaché(e) à la Direction du site, vous avez la responsabilité de gérer et développer un portefeuille de clients sur des projets de merchandising</a:t>
            </a:r>
          </a:p>
          <a:p>
            <a:pPr algn="l" fontAlgn="auto"/>
            <a:r>
              <a:rPr lang="fr-FR" sz="1800" b="0" i="0" dirty="0">
                <a:effectLst/>
                <a:latin typeface="Avenir roman" panose="020B0503020203020204"/>
              </a:rPr>
              <a:t>Vous devez personnaliser la relation client en véhiculant une image forte </a:t>
            </a:r>
            <a:r>
              <a:rPr lang="fr-FR" sz="1800" b="1" i="0" dirty="0">
                <a:effectLst/>
                <a:latin typeface="Avenir roman" panose="020B0503020203020204"/>
              </a:rPr>
              <a:t>d'</a:t>
            </a:r>
            <a:r>
              <a:rPr lang="fr-FR" sz="1800" b="1" i="0" dirty="0" err="1">
                <a:effectLst/>
                <a:latin typeface="Avenir roman" panose="020B0503020203020204"/>
              </a:rPr>
              <a:t>isospace</a:t>
            </a:r>
            <a:r>
              <a:rPr lang="fr-FR" sz="1800" b="1" i="0" dirty="0">
                <a:effectLst/>
                <a:latin typeface="Avenir roman" panose="020B0503020203020204"/>
              </a:rPr>
              <a:t> Brands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842CE4-7636-0C86-E479-8F12A7FBCA2A}"/>
              </a:ext>
            </a:extLst>
          </p:cNvPr>
          <p:cNvSpPr txBox="1"/>
          <p:nvPr/>
        </p:nvSpPr>
        <p:spPr>
          <a:xfrm>
            <a:off x="11867343" y="2724152"/>
            <a:ext cx="1114313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>
                <a:solidFill>
                  <a:srgbClr val="282828"/>
                </a:solidFill>
                <a:latin typeface="Avenir roman" panose="020B0503020203020204"/>
              </a:rPr>
              <a:t>Les principales tâches :</a:t>
            </a:r>
          </a:p>
          <a:p>
            <a:pPr algn="just"/>
            <a:endParaRPr lang="fr-FR" sz="2000" b="1" dirty="0">
              <a:solidFill>
                <a:srgbClr val="282828"/>
              </a:solidFill>
              <a:latin typeface="Avenir roman" panose="020B0503020203020204"/>
            </a:endParaRPr>
          </a:p>
          <a:p>
            <a:pPr algn="l"/>
            <a:r>
              <a:rPr lang="fr-FR" sz="1800" dirty="0">
                <a:solidFill>
                  <a:srgbClr val="2D2D2D"/>
                </a:solidFill>
                <a:effectLst/>
                <a:latin typeface="Avenir roman" panose="020B0503020203020204"/>
                <a:ea typeface="Times New Roman" panose="02020603050405020304" pitchFamily="18" charset="0"/>
                <a:cs typeface="Times New Roman" panose="02020603050405020304" pitchFamily="18" charset="0"/>
              </a:rPr>
              <a:t>- La réalisation des devis selon les briefs et concepts transmis par des agences ou les </a:t>
            </a:r>
            <a:r>
              <a:rPr lang="fr-FR" sz="1800" dirty="0">
                <a:latin typeface="Avenir roman" panose="020B0503020203020204"/>
              </a:rPr>
              <a:t>maitres d’ouvrages,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Être force de propositions sur les aspects techniques et esthétiques 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La réalisation des plans techniques de fabrications (échelle 1) de vitrines, stands, mobilier merchandising, espaces de ventes éphémères, corners… Implantation, positionnement signalétique, choix des matériaux…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La vérification de la cohérence et de la faisabilité des différents aspects techniques,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Le passage des commandes, et la préparation des dossiers d’atelier,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Le suivi de production et le contrôle qualité de l’ensemble des fabrications internes et externes,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Le contrôle de la rentabilité de vos dossiers.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21070D-E972-BCDE-0B37-822F89F8193D}"/>
              </a:ext>
            </a:extLst>
          </p:cNvPr>
          <p:cNvSpPr txBox="1"/>
          <p:nvPr/>
        </p:nvSpPr>
        <p:spPr>
          <a:xfrm>
            <a:off x="12014460" y="6028182"/>
            <a:ext cx="10644282" cy="26493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800" b="1" dirty="0">
                <a:solidFill>
                  <a:srgbClr val="282828"/>
                </a:solidFill>
                <a:latin typeface="Avenir roman" panose="020B0503020203020204" pitchFamily="34" charset="0"/>
              </a:rPr>
              <a:t>Les compétences souhaitées :</a:t>
            </a:r>
          </a:p>
          <a:p>
            <a:pPr lvl="0" algn="just">
              <a:lnSpc>
                <a:spcPct val="107000"/>
              </a:lnSpc>
            </a:pPr>
            <a:r>
              <a:rPr lang="fr-FR" sz="1800" u="sng" dirty="0">
                <a:solidFill>
                  <a:srgbClr val="282828"/>
                </a:solidFill>
                <a:latin typeface="Avenir roman" panose="020B0503020203020204" pitchFamily="34" charset="0"/>
              </a:rPr>
              <a:t>Savoir faire :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Connaissance solide en menuiserie et agencement 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Vous maitrisez </a:t>
            </a:r>
            <a:r>
              <a:rPr lang="fr-FR" sz="1800" dirty="0" err="1">
                <a:latin typeface="Avenir roman" panose="020B0503020203020204"/>
              </a:rPr>
              <a:t>autocad</a:t>
            </a:r>
            <a:r>
              <a:rPr lang="fr-FR" sz="1800" dirty="0">
                <a:latin typeface="Avenir roman" panose="020B0503020203020204"/>
              </a:rPr>
              <a:t>, pack Adobe, ainsi que le pack office. 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Logiciel 3D  et dessin à main levée seraient un plus.</a:t>
            </a:r>
          </a:p>
          <a:p>
            <a:pPr algn="l"/>
            <a:r>
              <a:rPr lang="fr-FR" sz="1800" dirty="0">
                <a:latin typeface="Avenir roman" panose="020B0503020203020204"/>
              </a:rPr>
              <a:t>- Anglais (rédactionnel) </a:t>
            </a:r>
          </a:p>
          <a:p>
            <a:pPr lvl="0" algn="just">
              <a:lnSpc>
                <a:spcPct val="107000"/>
              </a:lnSpc>
            </a:pPr>
            <a:endParaRPr lang="fr-FR" sz="1800" dirty="0">
              <a:solidFill>
                <a:srgbClr val="282828"/>
              </a:solidFill>
              <a:latin typeface="Avenir roman" panose="020B0503020203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fr-FR" sz="1800" dirty="0">
                <a:solidFill>
                  <a:srgbClr val="2D2D2D"/>
                </a:solidFill>
                <a:effectLst/>
                <a:latin typeface="Avenir roman" panose="020B05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formation agenceur, designer industrielle, ou architecte d’intérieur, vous justifiez d’une expérience de 5 ans minimum (hors stages). </a:t>
            </a:r>
            <a:endParaRPr lang="fr-FR" sz="1800" dirty="0">
              <a:effectLst/>
              <a:latin typeface="Avenir roman" panose="020B05030202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897C140-61E5-5B9A-3549-93E845EE72A3}"/>
              </a:ext>
            </a:extLst>
          </p:cNvPr>
          <p:cNvSpPr txBox="1"/>
          <p:nvPr/>
        </p:nvSpPr>
        <p:spPr>
          <a:xfrm>
            <a:off x="17867960" y="6253734"/>
            <a:ext cx="45571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algn="just">
              <a:defRPr sz="1800" b="1">
                <a:solidFill>
                  <a:srgbClr val="282828"/>
                </a:solidFill>
                <a:latin typeface="Avenir roman" panose="020B0503020203020204" pitchFamily="34" charset="0"/>
              </a:defRPr>
            </a:lvl1pPr>
          </a:lstStyle>
          <a:p>
            <a:r>
              <a:rPr lang="fr-FR" b="0" dirty="0"/>
              <a:t>            </a:t>
            </a:r>
            <a:r>
              <a:rPr lang="fr-FR" b="0" u="sng" dirty="0"/>
              <a:t>Savoir-être :</a:t>
            </a:r>
          </a:p>
          <a:p>
            <a:r>
              <a:rPr lang="fr-FR" dirty="0"/>
              <a:t>	</a:t>
            </a:r>
            <a:r>
              <a:rPr lang="fr-FR" b="0" dirty="0"/>
              <a:t>- Travail d’équipe</a:t>
            </a:r>
          </a:p>
          <a:p>
            <a:r>
              <a:rPr lang="fr-FR" b="0" dirty="0"/>
              <a:t>	- Autonomie</a:t>
            </a:r>
          </a:p>
          <a:p>
            <a:r>
              <a:rPr lang="fr-FR" b="0" dirty="0"/>
              <a:t>	- Curieux</a:t>
            </a:r>
          </a:p>
          <a:p>
            <a:r>
              <a:rPr lang="fr-FR" b="0" dirty="0"/>
              <a:t>	- Rigoureux</a:t>
            </a:r>
          </a:p>
        </p:txBody>
      </p:sp>
      <p:pic>
        <p:nvPicPr>
          <p:cNvPr id="15" name="Espace réservé pour une image  31" descr="Une image contenant chaise, intérieur, fenêtre, plancher&#10;&#10;Description générée automatiquement">
            <a:extLst>
              <a:ext uri="{FF2B5EF4-FFF2-40B4-BE49-F238E27FC236}">
                <a16:creationId xmlns:a16="http://schemas.microsoft.com/office/drawing/2014/main" id="{9378AEC5-52DC-31AE-12CF-29557A332B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 r="28941"/>
          <a:stretch>
            <a:fillRect/>
          </a:stretch>
        </p:blipFill>
        <p:spPr>
          <a:xfrm>
            <a:off x="8678577" y="8235766"/>
            <a:ext cx="3091932" cy="402610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9D11D93-94AE-6122-4AC1-9F3C5E56E1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04359" y="7450739"/>
            <a:ext cx="6159817" cy="1720938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0E3F6BD1-2F73-B144-FD18-A3D81A7DB18D}"/>
              </a:ext>
            </a:extLst>
          </p:cNvPr>
          <p:cNvSpPr txBox="1"/>
          <p:nvPr/>
        </p:nvSpPr>
        <p:spPr>
          <a:xfrm>
            <a:off x="576218" y="9797561"/>
            <a:ext cx="8001677" cy="1754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venir roman" panose="020B0503020203020204" pitchFamily="34" charset="0"/>
              </a:rPr>
              <a:t>En quelques années et des milliers de projets, Isospace s’est donné le droit de penser et rêver toujours plus grand pour mieux répondre aux attentes de ses clients.</a:t>
            </a:r>
          </a:p>
          <a:p>
            <a:pPr algn="just"/>
            <a:endParaRPr lang="fr-FR" sz="1800" dirty="0">
              <a:solidFill>
                <a:srgbClr val="000000"/>
              </a:solidFill>
              <a:latin typeface="Avenir roman" panose="020B0503020203020204" pitchFamily="34" charset="0"/>
            </a:endParaRPr>
          </a:p>
          <a:p>
            <a:pPr algn="just"/>
            <a:r>
              <a:rPr lang="fr-FR" sz="1800" b="1" dirty="0">
                <a:solidFill>
                  <a:srgbClr val="000000"/>
                </a:solidFill>
                <a:latin typeface="Avenir roman" panose="020B0503020203020204" pitchFamily="34" charset="0"/>
              </a:rPr>
              <a:t>Notre devise : écrire ensemble de le futur de vos lieux avec culot, panache et responsabilité</a:t>
            </a:r>
            <a:endParaRPr lang="fr-FR" sz="1800" b="1" dirty="0">
              <a:solidFill>
                <a:srgbClr val="000000"/>
              </a:solidFill>
              <a:effectLst/>
              <a:latin typeface="Avenir roman" panose="020B050302020302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A1D4FD0-9998-5588-BED3-CB4FA518A1DE}"/>
              </a:ext>
            </a:extLst>
          </p:cNvPr>
          <p:cNvSpPr txBox="1"/>
          <p:nvPr/>
        </p:nvSpPr>
        <p:spPr>
          <a:xfrm>
            <a:off x="8125940" y="12959576"/>
            <a:ext cx="6960637" cy="4411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spc="0" normalizeH="0" baseline="0" dirty="0">
                <a:ln>
                  <a:noFill/>
                </a:ln>
                <a:solidFill>
                  <a:srgbClr val="24282B"/>
                </a:solidFill>
                <a:effectLst/>
                <a:uFillTx/>
                <a:latin typeface="Ridley Grotesk Medium" panose="00000600000000000000" pitchFamily="50" charset="0"/>
                <a:sym typeface="Proxima Nova Medium"/>
              </a:rPr>
              <a:t>www.isospace.fr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7766778-6479-45D8-489F-BA95BC1E4F55}"/>
              </a:ext>
            </a:extLst>
          </p:cNvPr>
          <p:cNvSpPr txBox="1"/>
          <p:nvPr/>
        </p:nvSpPr>
        <p:spPr>
          <a:xfrm>
            <a:off x="23266121" y="2060432"/>
            <a:ext cx="441146" cy="99987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vert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spc="0" normalizeH="0" baseline="0" dirty="0">
                <a:ln>
                  <a:noFill/>
                </a:ln>
                <a:solidFill>
                  <a:srgbClr val="24282B"/>
                </a:solidFill>
                <a:effectLst/>
                <a:uFillTx/>
                <a:latin typeface="Ridley Grotesk Medium" panose="00000600000000000000" pitchFamily="50" charset="0"/>
                <a:sym typeface="Proxima Nova Medium"/>
              </a:rPr>
              <a:t>Nos valeurs </a:t>
            </a:r>
            <a:r>
              <a:rPr kumimoji="0" lang="fr-FR" sz="2200" b="0" i="0" u="none" strike="noStrike" cap="none" spc="0" normalizeH="0" baseline="0" dirty="0">
                <a:ln>
                  <a:noFill/>
                </a:ln>
                <a:solidFill>
                  <a:srgbClr val="24282B"/>
                </a:solidFill>
                <a:effectLst/>
                <a:uFillTx/>
                <a:latin typeface="Ridley Grotesk Medium" panose="00000600000000000000" pitchFamily="50" charset="0"/>
                <a:sym typeface="Proxima Nova Medium"/>
              </a:rPr>
              <a:t>: Humbles – Travailleurs – Atypiques – Passionné.es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CC8C208C-118E-737B-4AF3-725ABFBFDBB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17390" r="26803" b="16710"/>
          <a:stretch/>
        </p:blipFill>
        <p:spPr>
          <a:xfrm>
            <a:off x="23049972" y="1076150"/>
            <a:ext cx="873444" cy="1161264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1018F588-5D94-05D3-9C84-D2E9B07996B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17390" r="26803" b="16710"/>
          <a:stretch/>
        </p:blipFill>
        <p:spPr>
          <a:xfrm rot="10800000">
            <a:off x="23057552" y="11798312"/>
            <a:ext cx="873444" cy="116126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A0ACF75-CC07-046B-4354-5D356D14A021}"/>
              </a:ext>
            </a:extLst>
          </p:cNvPr>
          <p:cNvSpPr txBox="1"/>
          <p:nvPr/>
        </p:nvSpPr>
        <p:spPr>
          <a:xfrm>
            <a:off x="12007758" y="9739852"/>
            <a:ext cx="10966149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800" b="1" dirty="0">
                <a:latin typeface="Avenir roman" panose="020B0503020203020204" pitchFamily="34" charset="0"/>
              </a:rPr>
              <a:t>Avantages </a:t>
            </a: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24282B"/>
                </a:solidFill>
                <a:effectLst/>
                <a:uFillTx/>
                <a:latin typeface="Avenir roman" panose="020B0503020203020204" pitchFamily="34" charset="0"/>
                <a:sym typeface="Proxima Nova Medium"/>
              </a:rPr>
              <a:t>: 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sz="1800" b="1" dirty="0">
              <a:latin typeface="Avenir roman" panose="020B0503020203020204" pitchFamily="34" charset="0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Située au cœur de </a:t>
            </a:r>
            <a:r>
              <a:rPr lang="fr-FR" sz="1800" dirty="0">
                <a:solidFill>
                  <a:schemeClr val="tx1"/>
                </a:solidFill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B</a:t>
            </a: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ry Sur Marne, Isospace Brands vous propose une mutuelle avec de bonnes conditions de prise en charge, une prévoyance, une carte </a:t>
            </a:r>
            <a:r>
              <a:rPr kumimoji="0" lang="fr-FR" sz="1800" b="0" i="0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Swile</a:t>
            </a: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 pour les tickets restaurants, une possibilité de faire du télétravail. </a:t>
            </a:r>
            <a:r>
              <a:rPr lang="fr-FR" sz="1800" dirty="0">
                <a:solidFill>
                  <a:schemeClr val="tx1"/>
                </a:solidFill>
                <a:latin typeface="Avenir roman" panose="020B0503020203020204" pitchFamily="34" charset="0"/>
                <a:ea typeface="Helvetica Light"/>
                <a:cs typeface="Helvetica Light"/>
                <a:sym typeface="Helvetica Light"/>
              </a:rPr>
              <a:t>Pour votre fonction, un téléphone, un ordinateur portable</a:t>
            </a:r>
            <a:endParaRPr kumimoji="0" lang="fr-FR" sz="16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venir roman" panose="020B0503020203020204" pitchFamily="34" charset="0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90FA84C-D994-5992-A77B-A5AAF3D9C551}"/>
              </a:ext>
            </a:extLst>
          </p:cNvPr>
          <p:cNvSpPr txBox="1"/>
          <p:nvPr/>
        </p:nvSpPr>
        <p:spPr>
          <a:xfrm>
            <a:off x="12007758" y="9169295"/>
            <a:ext cx="1100017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24282B"/>
                </a:solidFill>
                <a:effectLst/>
                <a:uFillTx/>
                <a:latin typeface="Avenir roman" panose="020B0503020203020204" pitchFamily="34" charset="0"/>
                <a:sym typeface="Proxima Nova Medium"/>
              </a:rPr>
              <a:t>Rémunération :  en fonction de l’expérienc</a:t>
            </a:r>
            <a:r>
              <a:rPr lang="fr-FR" sz="1800" b="1" dirty="0">
                <a:latin typeface="Avenir roman" panose="020B0503020203020204" pitchFamily="34" charset="0"/>
              </a:rPr>
              <a:t>e.</a:t>
            </a:r>
            <a:endParaRPr kumimoji="0" lang="fr-FR" sz="1800" b="1" i="0" u="none" strike="noStrike" cap="none" spc="0" normalizeH="0" baseline="0" dirty="0">
              <a:ln>
                <a:noFill/>
              </a:ln>
              <a:solidFill>
                <a:srgbClr val="24282B"/>
              </a:solidFill>
              <a:effectLst/>
              <a:uFillTx/>
              <a:latin typeface="Avenir roman" panose="020B0503020203020204" pitchFamily="34" charset="0"/>
              <a:sym typeface="Proxima Nova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65095635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24282B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Proxima Nova Semibold"/>
        <a:ea typeface="Proxima Nova Semibold"/>
        <a:cs typeface="Proxima Nova Semibold"/>
      </a:majorFont>
      <a:minorFont>
        <a:latin typeface="Proxima Nova"/>
        <a:ea typeface="Proxima Nova"/>
        <a:cs typeface="Proxima Nov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24282B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Proxima Nova Semibold"/>
        <a:ea typeface="Proxima Nova Semibold"/>
        <a:cs typeface="Proxima Nova Semibold"/>
      </a:majorFont>
      <a:minorFont>
        <a:latin typeface="Proxima Nova"/>
        <a:ea typeface="Proxima Nova"/>
        <a:cs typeface="Proxima Nov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24282B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Personnalisé</PresentationFormat>
  <Paragraphs>44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6" baseType="lpstr">
      <vt:lpstr>Avenir book</vt:lpstr>
      <vt:lpstr>Avenir Heavy</vt:lpstr>
      <vt:lpstr>Avenir roman</vt:lpstr>
      <vt:lpstr>Helvetica</vt:lpstr>
      <vt:lpstr>Helvetica Light</vt:lpstr>
      <vt:lpstr>Helvetica Neue</vt:lpstr>
      <vt:lpstr>Montserrat</vt:lpstr>
      <vt:lpstr>Montserrat Light</vt:lpstr>
      <vt:lpstr>Proxima Nova</vt:lpstr>
      <vt:lpstr>Proxima Nova Medium</vt:lpstr>
      <vt:lpstr>Proxima Nova Semibold</vt:lpstr>
      <vt:lpstr>Ridley Grotesk medium</vt:lpstr>
      <vt:lpstr>Ridley Grotesk medium</vt:lpstr>
      <vt:lpstr>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Stéphanie GRANDIAU</dc:creator>
  <cp:lastModifiedBy>Stéphanie GRANDIAU</cp:lastModifiedBy>
  <cp:revision>36</cp:revision>
  <dcterms:modified xsi:type="dcterms:W3CDTF">2023-03-14T18:45:40Z</dcterms:modified>
</cp:coreProperties>
</file>